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59" r:id="rId2"/>
    <p:sldId id="279" r:id="rId3"/>
    <p:sldId id="258" r:id="rId4"/>
    <p:sldId id="278" r:id="rId5"/>
    <p:sldId id="280" r:id="rId6"/>
    <p:sldId id="281" r:id="rId7"/>
    <p:sldId id="285" r:id="rId8"/>
    <p:sldId id="286" r:id="rId9"/>
    <p:sldId id="274" r:id="rId10"/>
    <p:sldId id="275" r:id="rId11"/>
    <p:sldId id="276" r:id="rId12"/>
    <p:sldId id="287" r:id="rId13"/>
    <p:sldId id="282" r:id="rId14"/>
    <p:sldId id="277" r:id="rId15"/>
    <p:sldId id="283" r:id="rId16"/>
    <p:sldId id="284" r:id="rId17"/>
    <p:sldId id="288" r:id="rId18"/>
    <p:sldId id="289" r:id="rId19"/>
    <p:sldId id="290" r:id="rId20"/>
    <p:sldId id="291" r:id="rId21"/>
    <p:sldId id="292" r:id="rId22"/>
  </p:sldIdLst>
  <p:sldSz cx="9144000" cy="6858000" type="screen4x3"/>
  <p:notesSz cx="6858000" cy="9144000"/>
  <p:embeddedFontLst>
    <p:embeddedFont>
      <p:font typeface="KT&amp;G 상상본문 M" panose="020B0600000101010101" pitchFamily="50" charset="-127"/>
      <p:regular r:id="rId23"/>
    </p:embeddedFont>
    <p:embeddedFont>
      <p:font typeface="LG스마트체 Bold" panose="020B0600000101010101" pitchFamily="50" charset="-127"/>
      <p:bold r:id="rId24"/>
    </p:embeddedFont>
    <p:embeddedFont>
      <p:font typeface="LG스마트체 Regular" panose="020B0600000101010101" pitchFamily="50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0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6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6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8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3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3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82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DDF5F-7AE5-46A7-B532-DD745615B80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732FC-635F-48A8-9114-3A2B3E66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0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/>
          <p:nvPr/>
        </p:nvSpPr>
        <p:spPr>
          <a:xfrm>
            <a:off x="333112" y="277609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30368" y="100668"/>
            <a:ext cx="3913632" cy="6694415"/>
          </a:xfrm>
          <a:prstGeom prst="rect">
            <a:avLst/>
          </a:prstGeom>
          <a:solidFill>
            <a:srgbClr val="11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368" y="3130586"/>
            <a:ext cx="2717645" cy="1351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4635" y="2828835"/>
            <a:ext cx="354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6464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Presentation for Mini Project 1</a:t>
            </a:r>
          </a:p>
          <a:p>
            <a:endParaRPr lang="en-US" dirty="0">
              <a:solidFill>
                <a:srgbClr val="116464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algn="r"/>
            <a:r>
              <a:rPr lang="ko-KR" altLang="en-US" dirty="0">
                <a:solidFill>
                  <a:srgbClr val="116464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 경매 플랫폼</a:t>
            </a:r>
            <a:endParaRPr lang="en-US" dirty="0">
              <a:solidFill>
                <a:srgbClr val="116464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endParaRPr lang="en-US" dirty="0">
              <a:solidFill>
                <a:srgbClr val="116464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3624" y="5614415"/>
            <a:ext cx="43464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Presented by</a:t>
            </a:r>
          </a:p>
          <a:p>
            <a:r>
              <a:rPr lang="en-US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 222</a:t>
            </a:r>
            <a:r>
              <a:rPr lang="ko-KR" altLang="en-US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 </a:t>
            </a:r>
            <a:r>
              <a:rPr lang="en-US" altLang="ko-KR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김광민</a:t>
            </a:r>
            <a:r>
              <a:rPr lang="en-US" altLang="ko-KR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이종현</a:t>
            </a:r>
            <a:r>
              <a:rPr lang="en-US" altLang="ko-KR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박민성</a:t>
            </a:r>
            <a:r>
              <a:rPr lang="en-US" altLang="ko-KR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홍하영</a:t>
            </a:r>
            <a:r>
              <a:rPr lang="en-US" altLang="ko-KR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김윤정</a:t>
            </a:r>
            <a:endParaRPr lang="en-US" sz="1600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143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검색 키워드로 검색 하여 노출 된 물품들이 어느 카테고리에 해당하는지 카테고리 목록 노출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검색된 물품의 개수 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물품의 축소된 사진과 간략한 정보 제공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클릭 시 물품 상세정보 페이지로 이동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하단 버튼을 통해 다음 물품리스트 확인 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가능한 페이지로 이동 가능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상품조회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BF3E49D-FC92-F15F-6182-F7CC180EF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71" y="1323864"/>
            <a:ext cx="3840777" cy="468410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5BBB5B-B30F-69A7-5C68-094530880078}"/>
              </a:ext>
            </a:extLst>
          </p:cNvPr>
          <p:cNvSpPr/>
          <p:nvPr/>
        </p:nvSpPr>
        <p:spPr>
          <a:xfrm>
            <a:off x="959251" y="2068258"/>
            <a:ext cx="628464" cy="14297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폭발: 8pt 6">
            <a:extLst>
              <a:ext uri="{FF2B5EF4-FFF2-40B4-BE49-F238E27FC236}">
                <a16:creationId xmlns:a16="http://schemas.microsoft.com/office/drawing/2014/main" id="{F38D476D-9E1D-DA72-E014-47A5E9067CDD}"/>
              </a:ext>
            </a:extLst>
          </p:cNvPr>
          <p:cNvSpPr/>
          <p:nvPr/>
        </p:nvSpPr>
        <p:spPr>
          <a:xfrm>
            <a:off x="771984" y="1840793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729F4F-644B-1E58-89E0-680A20D72495}"/>
              </a:ext>
            </a:extLst>
          </p:cNvPr>
          <p:cNvSpPr/>
          <p:nvPr/>
        </p:nvSpPr>
        <p:spPr>
          <a:xfrm>
            <a:off x="825184" y="2600372"/>
            <a:ext cx="1111055" cy="120160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폭발: 8pt 41">
            <a:extLst>
              <a:ext uri="{FF2B5EF4-FFF2-40B4-BE49-F238E27FC236}">
                <a16:creationId xmlns:a16="http://schemas.microsoft.com/office/drawing/2014/main" id="{B9AEE00E-4968-369C-96D9-5A269374BA43}"/>
              </a:ext>
            </a:extLst>
          </p:cNvPr>
          <p:cNvSpPr/>
          <p:nvPr/>
        </p:nvSpPr>
        <p:spPr>
          <a:xfrm>
            <a:off x="715334" y="2168095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B4E5F48-8A38-29EA-6990-E0D7748DFE09}"/>
              </a:ext>
            </a:extLst>
          </p:cNvPr>
          <p:cNvSpPr/>
          <p:nvPr/>
        </p:nvSpPr>
        <p:spPr>
          <a:xfrm>
            <a:off x="959251" y="2378214"/>
            <a:ext cx="478218" cy="16545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146F6C-71A6-CB63-9A43-B94C6BD00384}"/>
              </a:ext>
            </a:extLst>
          </p:cNvPr>
          <p:cNvSpPr/>
          <p:nvPr/>
        </p:nvSpPr>
        <p:spPr>
          <a:xfrm>
            <a:off x="2093495" y="5077326"/>
            <a:ext cx="1046747" cy="26469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폭발: 8pt 29">
            <a:extLst>
              <a:ext uri="{FF2B5EF4-FFF2-40B4-BE49-F238E27FC236}">
                <a16:creationId xmlns:a16="http://schemas.microsoft.com/office/drawing/2014/main" id="{C53BA099-AF6E-3D8E-B44D-83AABF596689}"/>
              </a:ext>
            </a:extLst>
          </p:cNvPr>
          <p:cNvSpPr/>
          <p:nvPr/>
        </p:nvSpPr>
        <p:spPr>
          <a:xfrm>
            <a:off x="585900" y="2478051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3" name="폭발: 8pt 32">
            <a:extLst>
              <a:ext uri="{FF2B5EF4-FFF2-40B4-BE49-F238E27FC236}">
                <a16:creationId xmlns:a16="http://schemas.microsoft.com/office/drawing/2014/main" id="{12563052-B759-1577-D03D-C39DD2040FE0}"/>
              </a:ext>
            </a:extLst>
          </p:cNvPr>
          <p:cNvSpPr/>
          <p:nvPr/>
        </p:nvSpPr>
        <p:spPr>
          <a:xfrm>
            <a:off x="1927767" y="4899955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4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9A1BA1-5D20-2C96-CBF6-5D614F670B57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C9AC354-3A25-215D-7418-0902C2E68B11}"/>
              </a:ext>
            </a:extLst>
          </p:cNvPr>
          <p:cNvCxnSpPr/>
          <p:nvPr/>
        </p:nvCxnSpPr>
        <p:spPr>
          <a:xfrm>
            <a:off x="2401929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4FCC153-38D7-3901-DBD4-8AF2C3118432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5C5C74-BDAF-C39C-EE62-3DD33D067FA5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81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상품 등록 시 첨부하였던 사진들을 물품 메인 사진 하단에 버튼을 통해 좌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우로 넘겨볼 수 있음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물품의 핵심정보 확인가능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입찰하기 버튼을 통해 입찰 페이지로 이동 가능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찜 하기를 통해 관심상품으로 등록 가능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나의 경매정보에서 확인가능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물품에 대한 자세한 정보 확인가능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물품에 대한 문의사항이 생긴 경우 문의 가능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상세조회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66AD0CA-E187-CBCC-6322-3AC905C4F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9" y="1410202"/>
            <a:ext cx="3832013" cy="468410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E910BE-B567-A5BE-AFBC-B0E77A158E17}"/>
              </a:ext>
            </a:extLst>
          </p:cNvPr>
          <p:cNvSpPr/>
          <p:nvPr/>
        </p:nvSpPr>
        <p:spPr>
          <a:xfrm>
            <a:off x="933501" y="2314137"/>
            <a:ext cx="1713292" cy="12794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B97EAB8-E97D-637E-848A-085C46AEF19B}"/>
              </a:ext>
            </a:extLst>
          </p:cNvPr>
          <p:cNvSpPr/>
          <p:nvPr/>
        </p:nvSpPr>
        <p:spPr>
          <a:xfrm>
            <a:off x="2722480" y="2178604"/>
            <a:ext cx="1589239" cy="17797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E192BF-F668-028F-B973-7153ABACF191}"/>
              </a:ext>
            </a:extLst>
          </p:cNvPr>
          <p:cNvSpPr/>
          <p:nvPr/>
        </p:nvSpPr>
        <p:spPr>
          <a:xfrm>
            <a:off x="2722480" y="4014382"/>
            <a:ext cx="802774" cy="22383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99DB2D-C32F-E556-7501-D24DCD925809}"/>
              </a:ext>
            </a:extLst>
          </p:cNvPr>
          <p:cNvSpPr/>
          <p:nvPr/>
        </p:nvSpPr>
        <p:spPr>
          <a:xfrm>
            <a:off x="3525254" y="4014382"/>
            <a:ext cx="802774" cy="22383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폭발: 8pt 33">
            <a:extLst>
              <a:ext uri="{FF2B5EF4-FFF2-40B4-BE49-F238E27FC236}">
                <a16:creationId xmlns:a16="http://schemas.microsoft.com/office/drawing/2014/main" id="{EEB83F81-C1ED-BD00-B2FE-6190D4E46092}"/>
              </a:ext>
            </a:extLst>
          </p:cNvPr>
          <p:cNvSpPr/>
          <p:nvPr/>
        </p:nvSpPr>
        <p:spPr>
          <a:xfrm>
            <a:off x="2522016" y="3901163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5" name="폭발: 8pt 34">
            <a:extLst>
              <a:ext uri="{FF2B5EF4-FFF2-40B4-BE49-F238E27FC236}">
                <a16:creationId xmlns:a16="http://schemas.microsoft.com/office/drawing/2014/main" id="{9AD27361-2BD9-FAA1-FDDD-94BCC5FF1981}"/>
              </a:ext>
            </a:extLst>
          </p:cNvPr>
          <p:cNvSpPr/>
          <p:nvPr/>
        </p:nvSpPr>
        <p:spPr>
          <a:xfrm>
            <a:off x="3423027" y="3862646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4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5440C0-0546-97A0-61DC-12184C47AA38}"/>
              </a:ext>
            </a:extLst>
          </p:cNvPr>
          <p:cNvSpPr/>
          <p:nvPr/>
        </p:nvSpPr>
        <p:spPr>
          <a:xfrm>
            <a:off x="933501" y="4301904"/>
            <a:ext cx="3394527" cy="184033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23AAF-E536-CCB5-07BD-6057C9A2D1FC}"/>
              </a:ext>
            </a:extLst>
          </p:cNvPr>
          <p:cNvSpPr/>
          <p:nvPr/>
        </p:nvSpPr>
        <p:spPr>
          <a:xfrm>
            <a:off x="2256620" y="4330927"/>
            <a:ext cx="754450" cy="14198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폭발: 8pt 39">
            <a:extLst>
              <a:ext uri="{FF2B5EF4-FFF2-40B4-BE49-F238E27FC236}">
                <a16:creationId xmlns:a16="http://schemas.microsoft.com/office/drawing/2014/main" id="{12F26606-A564-1996-70D0-47E7147D482F}"/>
              </a:ext>
            </a:extLst>
          </p:cNvPr>
          <p:cNvSpPr/>
          <p:nvPr/>
        </p:nvSpPr>
        <p:spPr>
          <a:xfrm>
            <a:off x="807186" y="4088950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5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1" name="폭발: 8pt 40">
            <a:extLst>
              <a:ext uri="{FF2B5EF4-FFF2-40B4-BE49-F238E27FC236}">
                <a16:creationId xmlns:a16="http://schemas.microsoft.com/office/drawing/2014/main" id="{E526439F-E142-C57A-42BD-0660EB81E2F3}"/>
              </a:ext>
            </a:extLst>
          </p:cNvPr>
          <p:cNvSpPr/>
          <p:nvPr/>
        </p:nvSpPr>
        <p:spPr>
          <a:xfrm>
            <a:off x="2103171" y="4214132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6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740729-8883-3952-245D-8788DF8DA379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9351377-4D24-B3AB-E6E9-E7393207C2A4}"/>
              </a:ext>
            </a:extLst>
          </p:cNvPr>
          <p:cNvCxnSpPr/>
          <p:nvPr/>
        </p:nvCxnSpPr>
        <p:spPr>
          <a:xfrm>
            <a:off x="2401929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폭발: 8pt 6">
            <a:extLst>
              <a:ext uri="{FF2B5EF4-FFF2-40B4-BE49-F238E27FC236}">
                <a16:creationId xmlns:a16="http://schemas.microsoft.com/office/drawing/2014/main" id="{F38D476D-9E1D-DA72-E014-47A5E9067CDD}"/>
              </a:ext>
            </a:extLst>
          </p:cNvPr>
          <p:cNvSpPr/>
          <p:nvPr/>
        </p:nvSpPr>
        <p:spPr>
          <a:xfrm>
            <a:off x="779805" y="2054728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3" name="폭발: 8pt 32">
            <a:extLst>
              <a:ext uri="{FF2B5EF4-FFF2-40B4-BE49-F238E27FC236}">
                <a16:creationId xmlns:a16="http://schemas.microsoft.com/office/drawing/2014/main" id="{ACFA7459-A1B8-DF88-528D-0CF454B78218}"/>
              </a:ext>
            </a:extLst>
          </p:cNvPr>
          <p:cNvSpPr/>
          <p:nvPr/>
        </p:nvSpPr>
        <p:spPr>
          <a:xfrm>
            <a:off x="2598904" y="1955368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62345F-6C0F-7616-2DDA-72F455B9A87E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045C248-5C92-2E87-0508-614C28F34DD2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42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비회원이 경매 물품 입찰 버튼 클릭 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페이지로 이동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구매자는 입찰 버튼 클릭 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경매 물품 상세 정보 조회 표시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구매자는 입찰 방법에 대해 즉시구매가 선택 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입찰 금액 입력 불가능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구매자는 입찰 방법에 대해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입찰가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선택 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입찰 금액 입력 가능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구매자는 배송 방법에 대해 직거래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택배 선택 가능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응찰하기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740729-8883-3952-245D-8788DF8DA379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9351377-4D24-B3AB-E6E9-E7393207C2A4}"/>
              </a:ext>
            </a:extLst>
          </p:cNvPr>
          <p:cNvCxnSpPr/>
          <p:nvPr/>
        </p:nvCxnSpPr>
        <p:spPr>
          <a:xfrm>
            <a:off x="2401929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62345F-6C0F-7616-2DDA-72F455B9A87E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045C248-5C92-2E87-0508-614C28F34DD2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1" name="그림 30" descr="테이블이(가) 표시된 사진&#10;&#10;자동 생성된 설명">
            <a:extLst>
              <a:ext uri="{FF2B5EF4-FFF2-40B4-BE49-F238E27FC236}">
                <a16:creationId xmlns:a16="http://schemas.microsoft.com/office/drawing/2014/main" id="{40F885B8-4319-C38D-C558-45A311400A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9" y="1301711"/>
            <a:ext cx="3689004" cy="46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신규상품 등록 페이지로 이동</a:t>
            </a: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 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아래로 슬라이드 창이 생기고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재클릭하면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슬라이드 창 닫힘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아래로 창이 길어지며 세부 내용 확인 가능</a:t>
            </a: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 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하단의 선택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팝업창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생성</a:t>
            </a: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76C2FE7-1873-3AFD-D15C-106D1F30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46" y="1827504"/>
            <a:ext cx="4156724" cy="30608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2672BE-CE09-4A7D-B007-86C87F618998}"/>
              </a:ext>
            </a:extLst>
          </p:cNvPr>
          <p:cNvSpPr/>
          <p:nvPr/>
        </p:nvSpPr>
        <p:spPr>
          <a:xfrm>
            <a:off x="3979913" y="1929468"/>
            <a:ext cx="639757" cy="1703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B88B22-64C3-7099-C107-217C156C9AA3}"/>
              </a:ext>
            </a:extLst>
          </p:cNvPr>
          <p:cNvSpPr/>
          <p:nvPr/>
        </p:nvSpPr>
        <p:spPr>
          <a:xfrm>
            <a:off x="555681" y="3357934"/>
            <a:ext cx="162592" cy="15641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C237DB-B9C9-7608-1E5E-E60214605B65}"/>
              </a:ext>
            </a:extLst>
          </p:cNvPr>
          <p:cNvSpPr/>
          <p:nvPr/>
        </p:nvSpPr>
        <p:spPr>
          <a:xfrm>
            <a:off x="708080" y="3669310"/>
            <a:ext cx="2999853" cy="83089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폭발: 8pt 27">
            <a:extLst>
              <a:ext uri="{FF2B5EF4-FFF2-40B4-BE49-F238E27FC236}">
                <a16:creationId xmlns:a16="http://schemas.microsoft.com/office/drawing/2014/main" id="{C4B195CA-AF78-415B-61F2-6BBE477E0FB9}"/>
              </a:ext>
            </a:extLst>
          </p:cNvPr>
          <p:cNvSpPr/>
          <p:nvPr/>
        </p:nvSpPr>
        <p:spPr>
          <a:xfrm>
            <a:off x="3814185" y="1672539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2" name="폭발: 8pt 31">
            <a:extLst>
              <a:ext uri="{FF2B5EF4-FFF2-40B4-BE49-F238E27FC236}">
                <a16:creationId xmlns:a16="http://schemas.microsoft.com/office/drawing/2014/main" id="{2FA85E03-EAD5-5DE0-8030-A08A9F454005}"/>
              </a:ext>
            </a:extLst>
          </p:cNvPr>
          <p:cNvSpPr/>
          <p:nvPr/>
        </p:nvSpPr>
        <p:spPr>
          <a:xfrm>
            <a:off x="346533" y="3098702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3" name="폭발: 8pt 32">
            <a:extLst>
              <a:ext uri="{FF2B5EF4-FFF2-40B4-BE49-F238E27FC236}">
                <a16:creationId xmlns:a16="http://schemas.microsoft.com/office/drawing/2014/main" id="{48D3B91C-F0DA-DBEA-24BC-D980382C1CE0}"/>
              </a:ext>
            </a:extLst>
          </p:cNvPr>
          <p:cNvSpPr/>
          <p:nvPr/>
        </p:nvSpPr>
        <p:spPr>
          <a:xfrm>
            <a:off x="484146" y="3508343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F4C35A-203D-17FC-0B38-1B5354E224AC}"/>
              </a:ext>
            </a:extLst>
          </p:cNvPr>
          <p:cNvSpPr/>
          <p:nvPr/>
        </p:nvSpPr>
        <p:spPr>
          <a:xfrm>
            <a:off x="4240544" y="3018493"/>
            <a:ext cx="351795" cy="1703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폭발: 8pt 34">
            <a:extLst>
              <a:ext uri="{FF2B5EF4-FFF2-40B4-BE49-F238E27FC236}">
                <a16:creationId xmlns:a16="http://schemas.microsoft.com/office/drawing/2014/main" id="{ADE6BB54-AB75-5913-2262-3127EB79B014}"/>
              </a:ext>
            </a:extLst>
          </p:cNvPr>
          <p:cNvSpPr/>
          <p:nvPr/>
        </p:nvSpPr>
        <p:spPr>
          <a:xfrm>
            <a:off x="4047485" y="2793366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4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9D85644-3A45-920C-4CDD-94021AE1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836" y="4095789"/>
            <a:ext cx="1886114" cy="1211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F5B864-F989-7F30-659D-DFF70E92BA60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28E340F-20C4-1A8B-B78E-3ABD930215D3}"/>
              </a:ext>
            </a:extLst>
          </p:cNvPr>
          <p:cNvCxnSpPr/>
          <p:nvPr/>
        </p:nvCxnSpPr>
        <p:spPr>
          <a:xfrm>
            <a:off x="4122441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6B6628-E272-99D4-2803-77A3A7CDA591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B08611-6876-CE4C-B474-6F4A56C9AC39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71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 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파일 경로 선택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팝업창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생성 후 선택하면 해당 칸에 이미지 출력 및 등록</a:t>
            </a: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정보 입력</a:t>
            </a: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임시저장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취소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신규등록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F5B864-F989-7F30-659D-DFF70E92BA60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28E340F-20C4-1A8B-B78E-3ABD930215D3}"/>
              </a:ext>
            </a:extLst>
          </p:cNvPr>
          <p:cNvCxnSpPr/>
          <p:nvPr/>
        </p:nvCxnSpPr>
        <p:spPr>
          <a:xfrm>
            <a:off x="4122441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E88FF030-AFD0-FC18-D650-83AE2CF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16" y="1744004"/>
            <a:ext cx="3952328" cy="374797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2672BE-CE09-4A7D-B007-86C87F618998}"/>
              </a:ext>
            </a:extLst>
          </p:cNvPr>
          <p:cNvSpPr/>
          <p:nvPr/>
        </p:nvSpPr>
        <p:spPr>
          <a:xfrm>
            <a:off x="662757" y="2021707"/>
            <a:ext cx="1478864" cy="15962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C237DB-B9C9-7608-1E5E-E60214605B65}"/>
              </a:ext>
            </a:extLst>
          </p:cNvPr>
          <p:cNvSpPr/>
          <p:nvPr/>
        </p:nvSpPr>
        <p:spPr>
          <a:xfrm>
            <a:off x="3112846" y="5307030"/>
            <a:ext cx="1377107" cy="20453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폭발: 8pt 27">
            <a:extLst>
              <a:ext uri="{FF2B5EF4-FFF2-40B4-BE49-F238E27FC236}">
                <a16:creationId xmlns:a16="http://schemas.microsoft.com/office/drawing/2014/main" id="{C4B195CA-AF78-415B-61F2-6BBE477E0FB9}"/>
              </a:ext>
            </a:extLst>
          </p:cNvPr>
          <p:cNvSpPr/>
          <p:nvPr/>
        </p:nvSpPr>
        <p:spPr>
          <a:xfrm>
            <a:off x="477296" y="1846010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3" name="폭발: 8pt 32">
            <a:extLst>
              <a:ext uri="{FF2B5EF4-FFF2-40B4-BE49-F238E27FC236}">
                <a16:creationId xmlns:a16="http://schemas.microsoft.com/office/drawing/2014/main" id="{48D3B91C-F0DA-DBEA-24BC-D980382C1CE0}"/>
              </a:ext>
            </a:extLst>
          </p:cNvPr>
          <p:cNvSpPr/>
          <p:nvPr/>
        </p:nvSpPr>
        <p:spPr>
          <a:xfrm>
            <a:off x="2920255" y="5107858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F4C35A-203D-17FC-0B38-1B5354E224AC}"/>
              </a:ext>
            </a:extLst>
          </p:cNvPr>
          <p:cNvSpPr/>
          <p:nvPr/>
        </p:nvSpPr>
        <p:spPr>
          <a:xfrm>
            <a:off x="2303785" y="2017673"/>
            <a:ext cx="2123836" cy="17166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폭발: 8pt 31">
            <a:extLst>
              <a:ext uri="{FF2B5EF4-FFF2-40B4-BE49-F238E27FC236}">
                <a16:creationId xmlns:a16="http://schemas.microsoft.com/office/drawing/2014/main" id="{2FA85E03-EAD5-5DE0-8030-A08A9F454005}"/>
              </a:ext>
            </a:extLst>
          </p:cNvPr>
          <p:cNvSpPr/>
          <p:nvPr/>
        </p:nvSpPr>
        <p:spPr>
          <a:xfrm>
            <a:off x="2113545" y="1843743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777966C-54DC-DA3B-3D11-B590B3D1AAE2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1D9F105-650C-10F2-29F1-8528390D59B9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953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현재 메뉴가 고객센터 페이지임을 표시</a:t>
            </a: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가지 내부 메뉴를 클릭하여 해당 페이지로 이동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(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현재 페이지 포인트 컬러로 표현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키워드를 통한 검색</a:t>
            </a: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자주 묻는 질문 리스트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우측 화살표 클릭 시 해당 질문의 답변내용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확장</a:t>
            </a: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5.  1:1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문의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문의하기 버튼으로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1:1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문의 작성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가능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F5B864-F989-7F30-659D-DFF70E92BA60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28E340F-20C4-1A8B-B78E-3ABD930215D3}"/>
              </a:ext>
            </a:extLst>
          </p:cNvPr>
          <p:cNvCxnSpPr/>
          <p:nvPr/>
        </p:nvCxnSpPr>
        <p:spPr>
          <a:xfrm>
            <a:off x="5782796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289820DD-3BC3-372D-5A2C-5F8F86CB5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" t="11820" r="6070" b="23720"/>
          <a:stretch>
            <a:fillRect/>
          </a:stretch>
        </p:blipFill>
        <p:spPr>
          <a:xfrm>
            <a:off x="372115" y="1608019"/>
            <a:ext cx="4329467" cy="364202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2672BE-CE09-4A7D-B007-86C87F618998}"/>
              </a:ext>
            </a:extLst>
          </p:cNvPr>
          <p:cNvSpPr/>
          <p:nvPr/>
        </p:nvSpPr>
        <p:spPr>
          <a:xfrm flipV="1">
            <a:off x="2168225" y="1632593"/>
            <a:ext cx="782053" cy="24909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폭발: 8pt 27">
            <a:extLst>
              <a:ext uri="{FF2B5EF4-FFF2-40B4-BE49-F238E27FC236}">
                <a16:creationId xmlns:a16="http://schemas.microsoft.com/office/drawing/2014/main" id="{C4B195CA-AF78-415B-61F2-6BBE477E0FB9}"/>
              </a:ext>
            </a:extLst>
          </p:cNvPr>
          <p:cNvSpPr/>
          <p:nvPr/>
        </p:nvSpPr>
        <p:spPr>
          <a:xfrm>
            <a:off x="2036053" y="1431751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1632F-2420-E0CC-C8D5-AB62B2597177}"/>
              </a:ext>
            </a:extLst>
          </p:cNvPr>
          <p:cNvSpPr/>
          <p:nvPr/>
        </p:nvSpPr>
        <p:spPr>
          <a:xfrm flipV="1">
            <a:off x="420051" y="1953943"/>
            <a:ext cx="4281531" cy="5035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E9646C5-FCB6-4DC5-D41F-635296C428CE}"/>
              </a:ext>
            </a:extLst>
          </p:cNvPr>
          <p:cNvSpPr/>
          <p:nvPr/>
        </p:nvSpPr>
        <p:spPr>
          <a:xfrm flipV="1">
            <a:off x="1426467" y="2606771"/>
            <a:ext cx="2183008" cy="23448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E3AD07B-4579-DA4F-622F-AB84D0109C59}"/>
              </a:ext>
            </a:extLst>
          </p:cNvPr>
          <p:cNvSpPr/>
          <p:nvPr/>
        </p:nvSpPr>
        <p:spPr>
          <a:xfrm flipV="1">
            <a:off x="568224" y="2916263"/>
            <a:ext cx="3907523" cy="217309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폭발: 8pt 47">
            <a:extLst>
              <a:ext uri="{FF2B5EF4-FFF2-40B4-BE49-F238E27FC236}">
                <a16:creationId xmlns:a16="http://schemas.microsoft.com/office/drawing/2014/main" id="{F4EA3A7A-9C6B-F592-4EF7-D639355F1DC9}"/>
              </a:ext>
            </a:extLst>
          </p:cNvPr>
          <p:cNvSpPr/>
          <p:nvPr/>
        </p:nvSpPr>
        <p:spPr>
          <a:xfrm>
            <a:off x="311568" y="1771230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0" name="폭발: 8pt 49">
            <a:extLst>
              <a:ext uri="{FF2B5EF4-FFF2-40B4-BE49-F238E27FC236}">
                <a16:creationId xmlns:a16="http://schemas.microsoft.com/office/drawing/2014/main" id="{2425A3A7-A75B-9224-A813-1E8DE61C9FF3}"/>
              </a:ext>
            </a:extLst>
          </p:cNvPr>
          <p:cNvSpPr/>
          <p:nvPr/>
        </p:nvSpPr>
        <p:spPr>
          <a:xfrm>
            <a:off x="1233206" y="2427855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3" name="폭발: 8pt 52">
            <a:extLst>
              <a:ext uri="{FF2B5EF4-FFF2-40B4-BE49-F238E27FC236}">
                <a16:creationId xmlns:a16="http://schemas.microsoft.com/office/drawing/2014/main" id="{E885E5D5-A81C-304F-4342-2F473B8D5B71}"/>
              </a:ext>
            </a:extLst>
          </p:cNvPr>
          <p:cNvSpPr/>
          <p:nvPr/>
        </p:nvSpPr>
        <p:spPr>
          <a:xfrm>
            <a:off x="421905" y="2724014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4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5986872-8EAD-F546-B8D3-5DF2B14EB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00" t="59870" r="6260" b="24720"/>
          <a:stretch>
            <a:fillRect/>
          </a:stretch>
        </p:blipFill>
        <p:spPr>
          <a:xfrm>
            <a:off x="2940191" y="5369069"/>
            <a:ext cx="1751125" cy="1065888"/>
          </a:xfrm>
          <a:prstGeom prst="rect">
            <a:avLst/>
          </a:prstGeom>
        </p:spPr>
      </p:pic>
      <p:pic>
        <p:nvPicPr>
          <p:cNvPr id="5" name="그래픽 4" descr="시계 반대 방향으로 굽은 사선 화살표 윤곽선">
            <a:extLst>
              <a:ext uri="{FF2B5EF4-FFF2-40B4-BE49-F238E27FC236}">
                <a16:creationId xmlns:a16="http://schemas.microsoft.com/office/drawing/2014/main" id="{62158343-9F2C-4093-DEAD-E0616B2A2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557139" flipH="1">
            <a:off x="3991043" y="4432979"/>
            <a:ext cx="1195246" cy="105491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6C6B1898-A4AC-5AF0-214E-A2D621B075C8}"/>
              </a:ext>
            </a:extLst>
          </p:cNvPr>
          <p:cNvSpPr/>
          <p:nvPr/>
        </p:nvSpPr>
        <p:spPr>
          <a:xfrm flipV="1">
            <a:off x="3803721" y="5734584"/>
            <a:ext cx="672026" cy="345394"/>
          </a:xfrm>
          <a:prstGeom prst="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폭발: 8pt 59">
            <a:extLst>
              <a:ext uri="{FF2B5EF4-FFF2-40B4-BE49-F238E27FC236}">
                <a16:creationId xmlns:a16="http://schemas.microsoft.com/office/drawing/2014/main" id="{DFA1D025-EE88-1070-BBD1-481E98C4E4B4}"/>
              </a:ext>
            </a:extLst>
          </p:cNvPr>
          <p:cNvSpPr/>
          <p:nvPr/>
        </p:nvSpPr>
        <p:spPr>
          <a:xfrm>
            <a:off x="3637993" y="5552450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5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C7B31A-B372-C2FB-DD97-7F55CC1EB1B7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742583-EAB0-C81B-EFC9-7F87585E9CFA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85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공지사항 게시판형식으로 표시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관리자 로그인 시 글쓰기 버튼 활성화</a:t>
            </a: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게시판 페이지 표시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(FAQ, 1:1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문의 공통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공지사항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F5B864-F989-7F30-659D-DFF70E92BA60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28E340F-20C4-1A8B-B78E-3ABD930215D3}"/>
              </a:ext>
            </a:extLst>
          </p:cNvPr>
          <p:cNvCxnSpPr/>
          <p:nvPr/>
        </p:nvCxnSpPr>
        <p:spPr>
          <a:xfrm>
            <a:off x="5782796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359A5FB-654D-CC82-69FB-3B7D03C3D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0" t="28030" r="5770" b="25000"/>
          <a:stretch>
            <a:fillRect/>
          </a:stretch>
        </p:blipFill>
        <p:spPr>
          <a:xfrm>
            <a:off x="332188" y="2170878"/>
            <a:ext cx="4364077" cy="265687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2672BE-CE09-4A7D-B007-86C87F618998}"/>
              </a:ext>
            </a:extLst>
          </p:cNvPr>
          <p:cNvSpPr/>
          <p:nvPr/>
        </p:nvSpPr>
        <p:spPr>
          <a:xfrm flipV="1">
            <a:off x="475080" y="2523414"/>
            <a:ext cx="4060824" cy="77323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34A5C2-106F-2B94-66C0-833303674406}"/>
              </a:ext>
            </a:extLst>
          </p:cNvPr>
          <p:cNvSpPr/>
          <p:nvPr/>
        </p:nvSpPr>
        <p:spPr>
          <a:xfrm flipV="1">
            <a:off x="1988053" y="4317697"/>
            <a:ext cx="1079999" cy="37557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폭발: 8pt 27">
            <a:extLst>
              <a:ext uri="{FF2B5EF4-FFF2-40B4-BE49-F238E27FC236}">
                <a16:creationId xmlns:a16="http://schemas.microsoft.com/office/drawing/2014/main" id="{C4B195CA-AF78-415B-61F2-6BBE477E0FB9}"/>
              </a:ext>
            </a:extLst>
          </p:cNvPr>
          <p:cNvSpPr/>
          <p:nvPr/>
        </p:nvSpPr>
        <p:spPr>
          <a:xfrm>
            <a:off x="359131" y="2320746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1" name="폭발: 8pt 30">
            <a:extLst>
              <a:ext uri="{FF2B5EF4-FFF2-40B4-BE49-F238E27FC236}">
                <a16:creationId xmlns:a16="http://schemas.microsoft.com/office/drawing/2014/main" id="{B6DE7E4D-3B99-5E39-088D-B166918424AD}"/>
              </a:ext>
            </a:extLst>
          </p:cNvPr>
          <p:cNvSpPr/>
          <p:nvPr/>
        </p:nvSpPr>
        <p:spPr>
          <a:xfrm>
            <a:off x="1822325" y="4134282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6972F9-6B94-DB4E-A202-676F3B8BF4B8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D1EF5C-0F2B-0227-796D-0CFA839117BD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01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등급표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- ‘VIP, Gold, Silver, 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일반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의 회원등급 구성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회원정보수정 페이지 이동</a:t>
            </a: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결제 시스템 페이지 이동</a:t>
            </a: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클릭 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제품페이지로 이동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해당 박스에서 이전 기록도 확인 가능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클릭 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수정 페이지로 이동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해당 박스에서 이전 기록도 확인 가능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 클릭 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제품페이지로 이동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해당 박스에서 이전 기록도 확인 가능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F5B864-F989-7F30-659D-DFF70E92BA60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28E340F-20C4-1A8B-B78E-3ABD930215D3}"/>
              </a:ext>
            </a:extLst>
          </p:cNvPr>
          <p:cNvCxnSpPr/>
          <p:nvPr/>
        </p:nvCxnSpPr>
        <p:spPr>
          <a:xfrm>
            <a:off x="7410262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6972F9-6B94-DB4E-A202-676F3B8BF4B8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D1EF5C-0F2B-0227-796D-0CFA839117BD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ABE2A04-B2E6-16D6-AE7F-42B2BC9DC3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4" y="1633498"/>
            <a:ext cx="3909095" cy="376339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2672BE-CE09-4A7D-B007-86C87F618998}"/>
              </a:ext>
            </a:extLst>
          </p:cNvPr>
          <p:cNvSpPr/>
          <p:nvPr/>
        </p:nvSpPr>
        <p:spPr>
          <a:xfrm flipV="1">
            <a:off x="1696522" y="2292184"/>
            <a:ext cx="401062" cy="1877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폭발: 8pt 27">
            <a:extLst>
              <a:ext uri="{FF2B5EF4-FFF2-40B4-BE49-F238E27FC236}">
                <a16:creationId xmlns:a16="http://schemas.microsoft.com/office/drawing/2014/main" id="{C4B195CA-AF78-415B-61F2-6BBE477E0FB9}"/>
              </a:ext>
            </a:extLst>
          </p:cNvPr>
          <p:cNvSpPr/>
          <p:nvPr/>
        </p:nvSpPr>
        <p:spPr>
          <a:xfrm>
            <a:off x="1542329" y="2093012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4E11D6-A3E0-CE72-3569-74B0E74E4E58}"/>
              </a:ext>
            </a:extLst>
          </p:cNvPr>
          <p:cNvSpPr/>
          <p:nvPr/>
        </p:nvSpPr>
        <p:spPr>
          <a:xfrm flipV="1">
            <a:off x="977587" y="2513462"/>
            <a:ext cx="485285" cy="1877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EFB34E-B2B9-D4C7-4E00-019442DF4AA1}"/>
              </a:ext>
            </a:extLst>
          </p:cNvPr>
          <p:cNvSpPr/>
          <p:nvPr/>
        </p:nvSpPr>
        <p:spPr>
          <a:xfrm flipV="1">
            <a:off x="1696522" y="2537324"/>
            <a:ext cx="401062" cy="1877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1EC4485-A1C4-9526-E4F2-D9D2530F2532}"/>
              </a:ext>
            </a:extLst>
          </p:cNvPr>
          <p:cNvSpPr/>
          <p:nvPr/>
        </p:nvSpPr>
        <p:spPr>
          <a:xfrm flipV="1">
            <a:off x="718273" y="2882230"/>
            <a:ext cx="3832286" cy="54677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866776-BB1B-F838-31C1-EDD47610BED6}"/>
              </a:ext>
            </a:extLst>
          </p:cNvPr>
          <p:cNvSpPr/>
          <p:nvPr/>
        </p:nvSpPr>
        <p:spPr>
          <a:xfrm flipV="1">
            <a:off x="718273" y="3515194"/>
            <a:ext cx="3832286" cy="73312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9C3584-87B2-D351-FA63-4D83CC3F63EB}"/>
              </a:ext>
            </a:extLst>
          </p:cNvPr>
          <p:cNvSpPr/>
          <p:nvPr/>
        </p:nvSpPr>
        <p:spPr>
          <a:xfrm flipV="1">
            <a:off x="718273" y="4396889"/>
            <a:ext cx="3832286" cy="102277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폭발: 8pt 42">
            <a:extLst>
              <a:ext uri="{FF2B5EF4-FFF2-40B4-BE49-F238E27FC236}">
                <a16:creationId xmlns:a16="http://schemas.microsoft.com/office/drawing/2014/main" id="{1423A202-C500-F749-77F6-6FEC0D7FB77C}"/>
              </a:ext>
            </a:extLst>
          </p:cNvPr>
          <p:cNvSpPr/>
          <p:nvPr/>
        </p:nvSpPr>
        <p:spPr>
          <a:xfrm>
            <a:off x="775214" y="2318482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4" name="폭발: 8pt 43">
            <a:extLst>
              <a:ext uri="{FF2B5EF4-FFF2-40B4-BE49-F238E27FC236}">
                <a16:creationId xmlns:a16="http://schemas.microsoft.com/office/drawing/2014/main" id="{CEBF1788-B15A-F090-132E-F1C6F5A6D61D}"/>
              </a:ext>
            </a:extLst>
          </p:cNvPr>
          <p:cNvSpPr/>
          <p:nvPr/>
        </p:nvSpPr>
        <p:spPr>
          <a:xfrm>
            <a:off x="1499517" y="2461779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5" name="폭발: 8pt 44">
            <a:extLst>
              <a:ext uri="{FF2B5EF4-FFF2-40B4-BE49-F238E27FC236}">
                <a16:creationId xmlns:a16="http://schemas.microsoft.com/office/drawing/2014/main" id="{48FE6F4F-5A99-EC82-4537-974FA3AE817F}"/>
              </a:ext>
            </a:extLst>
          </p:cNvPr>
          <p:cNvSpPr/>
          <p:nvPr/>
        </p:nvSpPr>
        <p:spPr>
          <a:xfrm>
            <a:off x="573307" y="2725112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4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6" name="폭발: 8pt 45">
            <a:extLst>
              <a:ext uri="{FF2B5EF4-FFF2-40B4-BE49-F238E27FC236}">
                <a16:creationId xmlns:a16="http://schemas.microsoft.com/office/drawing/2014/main" id="{1DFCBD3B-CC40-25A5-A695-35E477A9DE12}"/>
              </a:ext>
            </a:extLst>
          </p:cNvPr>
          <p:cNvSpPr/>
          <p:nvPr/>
        </p:nvSpPr>
        <p:spPr>
          <a:xfrm>
            <a:off x="552545" y="3375640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5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7" name="폭발: 8pt 46">
            <a:extLst>
              <a:ext uri="{FF2B5EF4-FFF2-40B4-BE49-F238E27FC236}">
                <a16:creationId xmlns:a16="http://schemas.microsoft.com/office/drawing/2014/main" id="{D598BAE2-C5F7-B28D-07AF-2F550EDF1538}"/>
              </a:ext>
            </a:extLst>
          </p:cNvPr>
          <p:cNvSpPr/>
          <p:nvPr/>
        </p:nvSpPr>
        <p:spPr>
          <a:xfrm>
            <a:off x="512343" y="4248317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6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184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콕션에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대한 전반적인 가이드 안내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 등급 명시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이용안내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F5B864-F989-7F30-659D-DFF70E92BA60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28E340F-20C4-1A8B-B78E-3ABD930215D3}"/>
              </a:ext>
            </a:extLst>
          </p:cNvPr>
          <p:cNvCxnSpPr/>
          <p:nvPr/>
        </p:nvCxnSpPr>
        <p:spPr>
          <a:xfrm>
            <a:off x="7410262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6972F9-6B94-DB4E-A202-676F3B8BF4B8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D1EF5C-0F2B-0227-796D-0CFA839117BD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9EA15E7-4886-AC25-52E0-35FFD517FA8E}"/>
              </a:ext>
            </a:extLst>
          </p:cNvPr>
          <p:cNvGrpSpPr/>
          <p:nvPr/>
        </p:nvGrpSpPr>
        <p:grpSpPr>
          <a:xfrm>
            <a:off x="575873" y="1419114"/>
            <a:ext cx="3933265" cy="4265599"/>
            <a:chOff x="299196" y="1207738"/>
            <a:chExt cx="4326592" cy="469215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07A4081-0ACE-ABCF-4784-9B63407E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84" y="1207738"/>
              <a:ext cx="4219016" cy="3118853"/>
            </a:xfrm>
            <a:prstGeom prst="rect">
              <a:avLst/>
            </a:prstGeom>
          </p:spPr>
        </p:pic>
        <p:pic>
          <p:nvPicPr>
            <p:cNvPr id="32" name="그림 31" descr="테이블이(가) 표시된 사진&#10;&#10;자동 생성된 설명">
              <a:extLst>
                <a:ext uri="{FF2B5EF4-FFF2-40B4-BE49-F238E27FC236}">
                  <a16:creationId xmlns:a16="http://schemas.microsoft.com/office/drawing/2014/main" id="{4CCCF556-C87C-99F9-3363-111F8A26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96" y="4326591"/>
              <a:ext cx="4326592" cy="1573306"/>
            </a:xfrm>
            <a:prstGeom prst="rect">
              <a:avLst/>
            </a:prstGeom>
          </p:spPr>
        </p:pic>
      </p:grpSp>
      <p:sp>
        <p:nvSpPr>
          <p:cNvPr id="28" name="폭발: 8pt 27">
            <a:extLst>
              <a:ext uri="{FF2B5EF4-FFF2-40B4-BE49-F238E27FC236}">
                <a16:creationId xmlns:a16="http://schemas.microsoft.com/office/drawing/2014/main" id="{C4B195CA-AF78-415B-61F2-6BBE477E0FB9}"/>
              </a:ext>
            </a:extLst>
          </p:cNvPr>
          <p:cNvSpPr/>
          <p:nvPr/>
        </p:nvSpPr>
        <p:spPr>
          <a:xfrm>
            <a:off x="493728" y="1209592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2672BE-CE09-4A7D-B007-86C87F618998}"/>
              </a:ext>
            </a:extLst>
          </p:cNvPr>
          <p:cNvSpPr/>
          <p:nvPr/>
        </p:nvSpPr>
        <p:spPr>
          <a:xfrm flipV="1">
            <a:off x="624771" y="1432321"/>
            <a:ext cx="3514092" cy="354875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폭발: 8pt 32">
            <a:extLst>
              <a:ext uri="{FF2B5EF4-FFF2-40B4-BE49-F238E27FC236}">
                <a16:creationId xmlns:a16="http://schemas.microsoft.com/office/drawing/2014/main" id="{B64A46DE-6548-5CAD-FA08-A2641B0651FF}"/>
              </a:ext>
            </a:extLst>
          </p:cNvPr>
          <p:cNvSpPr/>
          <p:nvPr/>
        </p:nvSpPr>
        <p:spPr>
          <a:xfrm>
            <a:off x="646863" y="5155841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5B5E46-81B2-1AB7-0BB8-0901714F716F}"/>
              </a:ext>
            </a:extLst>
          </p:cNvPr>
          <p:cNvSpPr/>
          <p:nvPr/>
        </p:nvSpPr>
        <p:spPr>
          <a:xfrm flipV="1">
            <a:off x="1030657" y="5052868"/>
            <a:ext cx="1996233" cy="5815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32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회원정보 수정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회원가입 페이지와 동일한 구성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478383" y="1610686"/>
            <a:ext cx="2137123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회원정보수정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F5B864-F989-7F30-659D-DFF70E92BA60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28E340F-20C4-1A8B-B78E-3ABD930215D3}"/>
              </a:ext>
            </a:extLst>
          </p:cNvPr>
          <p:cNvCxnSpPr/>
          <p:nvPr/>
        </p:nvCxnSpPr>
        <p:spPr>
          <a:xfrm>
            <a:off x="7410262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6972F9-6B94-DB4E-A202-676F3B8BF4B8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D1EF5C-0F2B-0227-796D-0CFA839117BD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AD09EE6-48F7-C7B5-6690-F60F9155FB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3" y="1410202"/>
            <a:ext cx="4340039" cy="422062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BA3732-2468-CCF9-595B-117DFA8CFAA5}"/>
              </a:ext>
            </a:extLst>
          </p:cNvPr>
          <p:cNvSpPr/>
          <p:nvPr/>
        </p:nvSpPr>
        <p:spPr>
          <a:xfrm>
            <a:off x="1305295" y="2689518"/>
            <a:ext cx="2460589" cy="327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7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DF41BF6-95A9-4DF4-974C-96B3A4A33701}"/>
              </a:ext>
            </a:extLst>
          </p:cNvPr>
          <p:cNvSpPr txBox="1"/>
          <p:nvPr/>
        </p:nvSpPr>
        <p:spPr>
          <a:xfrm>
            <a:off x="4528369" y="2179084"/>
            <a:ext cx="3042456" cy="2711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C7F29A-5E35-26D8-417E-862F964FBA8B}"/>
              </a:ext>
            </a:extLst>
          </p:cNvPr>
          <p:cNvSpPr txBox="1"/>
          <p:nvPr/>
        </p:nvSpPr>
        <p:spPr>
          <a:xfrm>
            <a:off x="2167856" y="2160678"/>
            <a:ext cx="933862" cy="1326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콕</a:t>
            </a:r>
            <a:endParaRPr lang="en-US" altLang="ko-KR" sz="6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EEA0DA-9A7B-25AC-5F0A-647C275AD335}"/>
              </a:ext>
            </a:extLst>
          </p:cNvPr>
          <p:cNvSpPr txBox="1"/>
          <p:nvPr/>
        </p:nvSpPr>
        <p:spPr>
          <a:xfrm>
            <a:off x="3448963" y="2179084"/>
            <a:ext cx="933862" cy="1326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+</a:t>
            </a:r>
          </a:p>
        </p:txBody>
      </p:sp>
      <p:pic>
        <p:nvPicPr>
          <p:cNvPr id="3" name="그래픽 2" descr="확인 표시 단색으로 채워진">
            <a:extLst>
              <a:ext uri="{FF2B5EF4-FFF2-40B4-BE49-F238E27FC236}">
                <a16:creationId xmlns:a16="http://schemas.microsoft.com/office/drawing/2014/main" id="{3DA2FFDB-BE60-D3BB-0406-8CEF4E6683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2136" y="2246273"/>
            <a:ext cx="352541" cy="3525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EB9DB7-559B-B0BE-CFDD-57684EF12876}"/>
              </a:ext>
            </a:extLst>
          </p:cNvPr>
          <p:cNvSpPr/>
          <p:nvPr/>
        </p:nvSpPr>
        <p:spPr>
          <a:xfrm>
            <a:off x="1542336" y="815747"/>
            <a:ext cx="1749584" cy="2070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KOCTION</a:t>
            </a: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사업소개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563407-0D2E-7B6D-CB0A-D99C53EFD5DD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1. KOCTION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이란</a:t>
            </a:r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?</a:t>
            </a:r>
            <a:endParaRPr lang="ko-KR" altLang="en-US" b="1" dirty="0">
              <a:solidFill>
                <a:srgbClr val="00206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7BFB31-6721-53B8-E0A6-9894832EC0BF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166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6972F9-6B94-DB4E-A202-676F3B8BF4B8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3. Q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&amp;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A</a:t>
            </a:r>
            <a:endParaRPr lang="ko-KR" altLang="en-US" b="1" dirty="0">
              <a:solidFill>
                <a:srgbClr val="00206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D1EF5C-0F2B-0227-796D-0CFA839117BD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FDF2B1-2181-B841-EFC9-5D3A3BB384F9}"/>
              </a:ext>
            </a:extLst>
          </p:cNvPr>
          <p:cNvSpPr/>
          <p:nvPr/>
        </p:nvSpPr>
        <p:spPr>
          <a:xfrm>
            <a:off x="1542336" y="815747"/>
            <a:ext cx="1749584" cy="2070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KOCTION</a:t>
            </a: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에 궁금한 점</a:t>
            </a:r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?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3DFBC8-DC2C-AD25-D513-C592B528F1AF}"/>
              </a:ext>
            </a:extLst>
          </p:cNvPr>
          <p:cNvSpPr txBox="1"/>
          <p:nvPr/>
        </p:nvSpPr>
        <p:spPr>
          <a:xfrm>
            <a:off x="2621513" y="2220906"/>
            <a:ext cx="3900974" cy="15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Q  &amp;  A</a:t>
            </a:r>
          </a:p>
        </p:txBody>
      </p:sp>
    </p:spTree>
    <p:extLst>
      <p:ext uri="{BB962C8B-B14F-4D97-AF65-F5344CB8AC3E}">
        <p14:creationId xmlns:p14="http://schemas.microsoft.com/office/powerpoint/2010/main" val="174863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3DFBC8-DC2C-AD25-D513-C592B528F1AF}"/>
              </a:ext>
            </a:extLst>
          </p:cNvPr>
          <p:cNvSpPr txBox="1"/>
          <p:nvPr/>
        </p:nvSpPr>
        <p:spPr>
          <a:xfrm>
            <a:off x="2211911" y="2220906"/>
            <a:ext cx="4720178" cy="323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2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감사합니다</a:t>
            </a:r>
            <a:r>
              <a:rPr lang="en-US" altLang="ko-KR" sz="72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96448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DF41BF6-95A9-4DF4-974C-96B3A4A33701}"/>
              </a:ext>
            </a:extLst>
          </p:cNvPr>
          <p:cNvSpPr txBox="1"/>
          <p:nvPr/>
        </p:nvSpPr>
        <p:spPr>
          <a:xfrm>
            <a:off x="4528369" y="2179084"/>
            <a:ext cx="3042456" cy="2711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C7F29A-5E35-26D8-417E-862F964FBA8B}"/>
              </a:ext>
            </a:extLst>
          </p:cNvPr>
          <p:cNvSpPr txBox="1"/>
          <p:nvPr/>
        </p:nvSpPr>
        <p:spPr>
          <a:xfrm>
            <a:off x="2167856" y="2160678"/>
            <a:ext cx="933862" cy="1326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콕</a:t>
            </a:r>
            <a:endParaRPr lang="en-US" altLang="ko-KR" sz="6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EEA0DA-9A7B-25AC-5F0A-647C275AD335}"/>
              </a:ext>
            </a:extLst>
          </p:cNvPr>
          <p:cNvSpPr txBox="1"/>
          <p:nvPr/>
        </p:nvSpPr>
        <p:spPr>
          <a:xfrm>
            <a:off x="3448963" y="2179084"/>
            <a:ext cx="933862" cy="1326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+</a:t>
            </a:r>
          </a:p>
        </p:txBody>
      </p:sp>
      <p:pic>
        <p:nvPicPr>
          <p:cNvPr id="3" name="그래픽 2" descr="확인 표시 단색으로 채워진">
            <a:extLst>
              <a:ext uri="{FF2B5EF4-FFF2-40B4-BE49-F238E27FC236}">
                <a16:creationId xmlns:a16="http://schemas.microsoft.com/office/drawing/2014/main" id="{3DA2FFDB-BE60-D3BB-0406-8CEF4E6683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2136" y="2246273"/>
            <a:ext cx="352541" cy="35254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A87CC0-B2ED-C86D-7A37-7AD60706170F}"/>
              </a:ext>
            </a:extLst>
          </p:cNvPr>
          <p:cNvSpPr/>
          <p:nvPr/>
        </p:nvSpPr>
        <p:spPr>
          <a:xfrm>
            <a:off x="2043608" y="4052163"/>
            <a:ext cx="4969522" cy="2070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누구에게나 쉽고 간편한 경매 플랫폼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B4A8FD-DF90-B8DE-8B62-114E3A9B1362}"/>
              </a:ext>
            </a:extLst>
          </p:cNvPr>
          <p:cNvSpPr/>
          <p:nvPr/>
        </p:nvSpPr>
        <p:spPr>
          <a:xfrm>
            <a:off x="1542336" y="815747"/>
            <a:ext cx="1749584" cy="2070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KOCTION</a:t>
            </a: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사업소개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DD5BA2-ACE0-4555-7A91-838F5219CAE7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1. KOCTION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이란</a:t>
            </a:r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?</a:t>
            </a:r>
            <a:endParaRPr lang="ko-KR" altLang="en-US" b="1" dirty="0">
              <a:solidFill>
                <a:srgbClr val="00206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50EF64-C5AE-B531-3BA5-FE2C0EC4C6E2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82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8CF704A7-73B3-43FA-A52B-913E2F8EA4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brightnessContrast bright="-2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69" y="2174274"/>
            <a:ext cx="758032" cy="758032"/>
          </a:xfrm>
          <a:prstGeom prst="rect">
            <a:avLst/>
          </a:prstGeom>
        </p:spPr>
      </p:pic>
      <p:sp>
        <p:nvSpPr>
          <p:cNvPr id="28" name="사각형: 모서리가 접힌 도형 3">
            <a:extLst>
              <a:ext uri="{FF2B5EF4-FFF2-40B4-BE49-F238E27FC236}">
                <a16:creationId xmlns:a16="http://schemas.microsoft.com/office/drawing/2014/main" id="{9B00049B-6237-43D9-BC3C-2C6F6926356A}"/>
              </a:ext>
            </a:extLst>
          </p:cNvPr>
          <p:cNvSpPr/>
          <p:nvPr/>
        </p:nvSpPr>
        <p:spPr>
          <a:xfrm>
            <a:off x="852101" y="4030038"/>
            <a:ext cx="2972875" cy="1486997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2DE1B8-1C3A-4DA6-AA89-B5CF4F542B5B}"/>
              </a:ext>
            </a:extLst>
          </p:cNvPr>
          <p:cNvSpPr/>
          <p:nvPr/>
        </p:nvSpPr>
        <p:spPr>
          <a:xfrm rot="9781973">
            <a:off x="649934" y="3890407"/>
            <a:ext cx="534996" cy="360583"/>
          </a:xfrm>
          <a:prstGeom prst="rect">
            <a:avLst/>
          </a:prstGeom>
          <a:solidFill>
            <a:schemeClr val="accent1">
              <a:lumMod val="60000"/>
              <a:lumOff val="40000"/>
              <a:alpha val="1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DDC21B-A55E-47F5-844A-5A0C46AF50DA}"/>
              </a:ext>
            </a:extLst>
          </p:cNvPr>
          <p:cNvSpPr txBox="1"/>
          <p:nvPr/>
        </p:nvSpPr>
        <p:spPr>
          <a:xfrm>
            <a:off x="1481162" y="2932830"/>
            <a:ext cx="1130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판매자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F41BF6-95A9-4DF4-974C-96B3A4A33701}"/>
              </a:ext>
            </a:extLst>
          </p:cNvPr>
          <p:cNvSpPr txBox="1"/>
          <p:nvPr/>
        </p:nvSpPr>
        <p:spPr>
          <a:xfrm>
            <a:off x="929926" y="4212148"/>
            <a:ext cx="2705528" cy="11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한정판 상품을 판매하고 싶어하는 판매자</a:t>
            </a:r>
            <a:endParaRPr lang="en-US" altLang="ko-KR" sz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판매 상품의 가격을 모르는 판매자</a:t>
            </a:r>
            <a:endParaRPr lang="en-US" altLang="ko-KR" sz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높은 가격을 받고 싶은 판매자</a:t>
            </a:r>
            <a:endParaRPr lang="en-US" altLang="ko-KR" sz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7E5A39-5FE7-8984-A5BF-270D2F8CDD5E}"/>
              </a:ext>
            </a:extLst>
          </p:cNvPr>
          <p:cNvSpPr/>
          <p:nvPr/>
        </p:nvSpPr>
        <p:spPr>
          <a:xfrm>
            <a:off x="1542336" y="815747"/>
            <a:ext cx="1749584" cy="2070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KOCTION</a:t>
            </a: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사업소개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27620E-F783-7FF5-7BA1-FF39BB2C947A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1. KOCTION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이란</a:t>
            </a:r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?</a:t>
            </a:r>
            <a:endParaRPr lang="ko-KR" altLang="en-US" b="1" dirty="0">
              <a:solidFill>
                <a:srgbClr val="00206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108583A-3FD1-8C0F-5ECB-3F6788B3352F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8FD41D29-8E51-4527-D84F-6EE82467BC4A}"/>
              </a:ext>
            </a:extLst>
          </p:cNvPr>
          <p:cNvSpPr/>
          <p:nvPr/>
        </p:nvSpPr>
        <p:spPr>
          <a:xfrm>
            <a:off x="5234678" y="4022816"/>
            <a:ext cx="2972875" cy="1486997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C1874B-1F0C-C137-3C58-AEE5AAA7636C}"/>
              </a:ext>
            </a:extLst>
          </p:cNvPr>
          <p:cNvSpPr/>
          <p:nvPr/>
        </p:nvSpPr>
        <p:spPr>
          <a:xfrm rot="9781973">
            <a:off x="5032511" y="3883185"/>
            <a:ext cx="534996" cy="360583"/>
          </a:xfrm>
          <a:prstGeom prst="rect">
            <a:avLst/>
          </a:prstGeom>
          <a:solidFill>
            <a:schemeClr val="accent1">
              <a:lumMod val="60000"/>
              <a:lumOff val="40000"/>
              <a:alpha val="1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21E85B-9378-2C2E-3F9B-A7811E96F243}"/>
              </a:ext>
            </a:extLst>
          </p:cNvPr>
          <p:cNvSpPr txBox="1"/>
          <p:nvPr/>
        </p:nvSpPr>
        <p:spPr>
          <a:xfrm>
            <a:off x="5312503" y="4204926"/>
            <a:ext cx="2705528" cy="11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한정판 상품을 구매하고 싶어하는 구매자</a:t>
            </a:r>
            <a:endParaRPr lang="en-US" altLang="ko-KR" sz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구매 상품의 가격을 모르는 구매자</a:t>
            </a:r>
            <a:endParaRPr lang="en-US" altLang="ko-KR" sz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낮은 가격을 지불하고 싶은 구매자</a:t>
            </a:r>
            <a:endParaRPr lang="en-US" altLang="ko-KR" sz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2E8A7-D0B5-A68C-E4D1-42DEB82EBED9}"/>
              </a:ext>
            </a:extLst>
          </p:cNvPr>
          <p:cNvSpPr txBox="1"/>
          <p:nvPr/>
        </p:nvSpPr>
        <p:spPr>
          <a:xfrm>
            <a:off x="3140497" y="2423146"/>
            <a:ext cx="2821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KOCTION</a:t>
            </a:r>
            <a:endParaRPr lang="ko-KR" altLang="en-US" sz="40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CFC4948-8081-AE91-5E9F-949ABF9543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brightnessContrast bright="-2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84" y="2174274"/>
            <a:ext cx="758032" cy="7580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D509DE3-A393-A2FD-77D8-A09DC9D0355F}"/>
              </a:ext>
            </a:extLst>
          </p:cNvPr>
          <p:cNvSpPr txBox="1"/>
          <p:nvPr/>
        </p:nvSpPr>
        <p:spPr>
          <a:xfrm>
            <a:off x="6304215" y="2961755"/>
            <a:ext cx="1130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구매자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5" name="그래픽 44" descr="시계 반대 방향으로 굽은 사선 화살표 윤곽선">
            <a:extLst>
              <a:ext uri="{FF2B5EF4-FFF2-40B4-BE49-F238E27FC236}">
                <a16:creationId xmlns:a16="http://schemas.microsoft.com/office/drawing/2014/main" id="{56EDEEC4-B20C-F9E5-289E-173081CA3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380985" flipH="1">
            <a:off x="2583690" y="1792327"/>
            <a:ext cx="742153" cy="655019"/>
          </a:xfrm>
          <a:prstGeom prst="rect">
            <a:avLst/>
          </a:prstGeom>
        </p:spPr>
      </p:pic>
      <p:pic>
        <p:nvPicPr>
          <p:cNvPr id="46" name="그래픽 45" descr="시계 반대 방향으로 굽은 사선 화살표 윤곽선">
            <a:extLst>
              <a:ext uri="{FF2B5EF4-FFF2-40B4-BE49-F238E27FC236}">
                <a16:creationId xmlns:a16="http://schemas.microsoft.com/office/drawing/2014/main" id="{9EB10923-82E2-615F-F95E-90A61419D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380985" flipH="1">
            <a:off x="5672682" y="1798202"/>
            <a:ext cx="742153" cy="655019"/>
          </a:xfrm>
          <a:prstGeom prst="rect">
            <a:avLst/>
          </a:prstGeom>
        </p:spPr>
      </p:pic>
      <p:pic>
        <p:nvPicPr>
          <p:cNvPr id="47" name="그래픽 46" descr="시계 반대 방향으로 굽은 사선 화살표 윤곽선">
            <a:extLst>
              <a:ext uri="{FF2B5EF4-FFF2-40B4-BE49-F238E27FC236}">
                <a16:creationId xmlns:a16="http://schemas.microsoft.com/office/drawing/2014/main" id="{948579D0-90E8-56E7-D0C8-EBE4209D9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160286" flipH="1">
            <a:off x="2557151" y="2947677"/>
            <a:ext cx="742153" cy="655019"/>
          </a:xfrm>
          <a:prstGeom prst="rect">
            <a:avLst/>
          </a:prstGeom>
        </p:spPr>
      </p:pic>
      <p:pic>
        <p:nvPicPr>
          <p:cNvPr id="48" name="그래픽 47" descr="시계 반대 방향으로 굽은 사선 화살표 윤곽선">
            <a:extLst>
              <a:ext uri="{FF2B5EF4-FFF2-40B4-BE49-F238E27FC236}">
                <a16:creationId xmlns:a16="http://schemas.microsoft.com/office/drawing/2014/main" id="{9DCFD448-FDDD-E020-C8C0-74CA6CABF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160286" flipH="1">
            <a:off x="5697469" y="2990566"/>
            <a:ext cx="742153" cy="6550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58192E-AAC7-A0EF-2C95-D68BD4A927EC}"/>
              </a:ext>
            </a:extLst>
          </p:cNvPr>
          <p:cNvSpPr/>
          <p:nvPr/>
        </p:nvSpPr>
        <p:spPr>
          <a:xfrm>
            <a:off x="2087239" y="3053195"/>
            <a:ext cx="4969522" cy="2070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경매 플랫폼</a:t>
            </a:r>
          </a:p>
        </p:txBody>
      </p:sp>
    </p:spTree>
    <p:extLst>
      <p:ext uri="{BB962C8B-B14F-4D97-AF65-F5344CB8AC3E}">
        <p14:creationId xmlns:p14="http://schemas.microsoft.com/office/powerpoint/2010/main" val="144546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 페이지로 이동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회원가입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회원가입 페이지로 이동</a:t>
            </a:r>
          </a:p>
          <a:p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메뉴탭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해당 메뉴 페이지로 이동</a:t>
            </a: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배너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 및 안내사항 표시</a:t>
            </a: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메인페이지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상단부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252818-210C-1280-5FCA-54AEBB2438D5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E883F96-39A3-7B4C-52EA-E7E36EC624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66"/>
          <a:stretch/>
        </p:blipFill>
        <p:spPr>
          <a:xfrm>
            <a:off x="570932" y="1610686"/>
            <a:ext cx="4012520" cy="30052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5BBB5B-B30F-69A7-5C68-094530880078}"/>
              </a:ext>
            </a:extLst>
          </p:cNvPr>
          <p:cNvSpPr/>
          <p:nvPr/>
        </p:nvSpPr>
        <p:spPr>
          <a:xfrm>
            <a:off x="3886309" y="1623601"/>
            <a:ext cx="657086" cy="17045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폭발: 8pt 6">
            <a:extLst>
              <a:ext uri="{FF2B5EF4-FFF2-40B4-BE49-F238E27FC236}">
                <a16:creationId xmlns:a16="http://schemas.microsoft.com/office/drawing/2014/main" id="{F38D476D-9E1D-DA72-E014-47A5E9067CDD}"/>
              </a:ext>
            </a:extLst>
          </p:cNvPr>
          <p:cNvSpPr/>
          <p:nvPr/>
        </p:nvSpPr>
        <p:spPr>
          <a:xfrm>
            <a:off x="3695356" y="1385206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729F4F-644B-1E58-89E0-680A20D72495}"/>
              </a:ext>
            </a:extLst>
          </p:cNvPr>
          <p:cNvSpPr/>
          <p:nvPr/>
        </p:nvSpPr>
        <p:spPr>
          <a:xfrm>
            <a:off x="1528011" y="2097211"/>
            <a:ext cx="3055441" cy="27808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폭발: 8pt 41">
            <a:extLst>
              <a:ext uri="{FF2B5EF4-FFF2-40B4-BE49-F238E27FC236}">
                <a16:creationId xmlns:a16="http://schemas.microsoft.com/office/drawing/2014/main" id="{B9AEE00E-4968-369C-96D9-5A269374BA43}"/>
              </a:ext>
            </a:extLst>
          </p:cNvPr>
          <p:cNvSpPr/>
          <p:nvPr/>
        </p:nvSpPr>
        <p:spPr>
          <a:xfrm>
            <a:off x="1382491" y="1913841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EACA27-824D-833E-C669-D8D8834FDF4E}"/>
              </a:ext>
            </a:extLst>
          </p:cNvPr>
          <p:cNvSpPr/>
          <p:nvPr/>
        </p:nvSpPr>
        <p:spPr>
          <a:xfrm>
            <a:off x="738828" y="2732221"/>
            <a:ext cx="3712856" cy="175048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FB64F7-940E-B868-EEDE-49B99DC84395}"/>
              </a:ext>
            </a:extLst>
          </p:cNvPr>
          <p:cNvCxnSpPr/>
          <p:nvPr/>
        </p:nvCxnSpPr>
        <p:spPr>
          <a:xfrm>
            <a:off x="1102521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폭발: 8pt 45">
            <a:extLst>
              <a:ext uri="{FF2B5EF4-FFF2-40B4-BE49-F238E27FC236}">
                <a16:creationId xmlns:a16="http://schemas.microsoft.com/office/drawing/2014/main" id="{A02F79F9-C7C0-A87E-4866-7EE28015A0BE}"/>
              </a:ext>
            </a:extLst>
          </p:cNvPr>
          <p:cNvSpPr/>
          <p:nvPr/>
        </p:nvSpPr>
        <p:spPr>
          <a:xfrm>
            <a:off x="573100" y="2595631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BD6CC9-513D-3B44-90CF-4AE16A50BC92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A8AA6AE-4342-1B31-8AA5-9C2517AD3F18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4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경매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최근 관심수가 많은 물품들을 볼 수 있고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상품을 클릭하면 해당 상품의 상세정보를 확인할 수 있음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마감 임박 경매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마감 임박시간이 얼마 남지 않은 상품들을 볼 수 있고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상품을 클릭하면 해당 상품의 상세정보를 확인할 수 있음</a:t>
            </a:r>
          </a:p>
          <a:p>
            <a:pPr marL="257175" indent="-257175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회사 정보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저작권 등의 내용 확인 가능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메인페이지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하단부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252818-210C-1280-5FCA-54AEBB2438D5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FB64F7-940E-B868-EEDE-49B99DC84395}"/>
              </a:ext>
            </a:extLst>
          </p:cNvPr>
          <p:cNvCxnSpPr/>
          <p:nvPr/>
        </p:nvCxnSpPr>
        <p:spPr>
          <a:xfrm>
            <a:off x="1102521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F904DDEC-9A0F-F69F-6B9B-49AD018B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9" y="1635841"/>
            <a:ext cx="4152477" cy="368071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EACA27-824D-833E-C669-D8D8834FDF4E}"/>
              </a:ext>
            </a:extLst>
          </p:cNvPr>
          <p:cNvSpPr/>
          <p:nvPr/>
        </p:nvSpPr>
        <p:spPr>
          <a:xfrm>
            <a:off x="438982" y="4691953"/>
            <a:ext cx="4263897" cy="64737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07AB8F-3946-CBBA-F37C-81F5C2A869E5}"/>
              </a:ext>
            </a:extLst>
          </p:cNvPr>
          <p:cNvSpPr/>
          <p:nvPr/>
        </p:nvSpPr>
        <p:spPr>
          <a:xfrm>
            <a:off x="438981" y="3207968"/>
            <a:ext cx="4263898" cy="135659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E0B705-4923-7042-7634-30B153695967}"/>
              </a:ext>
            </a:extLst>
          </p:cNvPr>
          <p:cNvSpPr/>
          <p:nvPr/>
        </p:nvSpPr>
        <p:spPr>
          <a:xfrm>
            <a:off x="438982" y="1670964"/>
            <a:ext cx="4263898" cy="139641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폭발: 8pt 6">
            <a:extLst>
              <a:ext uri="{FF2B5EF4-FFF2-40B4-BE49-F238E27FC236}">
                <a16:creationId xmlns:a16="http://schemas.microsoft.com/office/drawing/2014/main" id="{F38D476D-9E1D-DA72-E014-47A5E9067CDD}"/>
              </a:ext>
            </a:extLst>
          </p:cNvPr>
          <p:cNvSpPr/>
          <p:nvPr/>
        </p:nvSpPr>
        <p:spPr>
          <a:xfrm>
            <a:off x="297218" y="1495571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6" name="폭발: 8pt 45">
            <a:extLst>
              <a:ext uri="{FF2B5EF4-FFF2-40B4-BE49-F238E27FC236}">
                <a16:creationId xmlns:a16="http://schemas.microsoft.com/office/drawing/2014/main" id="{A02F79F9-C7C0-A87E-4866-7EE28015A0BE}"/>
              </a:ext>
            </a:extLst>
          </p:cNvPr>
          <p:cNvSpPr/>
          <p:nvPr/>
        </p:nvSpPr>
        <p:spPr>
          <a:xfrm>
            <a:off x="297218" y="4547783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0" name="폭발: 8pt 29">
            <a:extLst>
              <a:ext uri="{FF2B5EF4-FFF2-40B4-BE49-F238E27FC236}">
                <a16:creationId xmlns:a16="http://schemas.microsoft.com/office/drawing/2014/main" id="{08936788-27A7-B86D-D824-014E803A75CF}"/>
              </a:ext>
            </a:extLst>
          </p:cNvPr>
          <p:cNvSpPr/>
          <p:nvPr/>
        </p:nvSpPr>
        <p:spPr>
          <a:xfrm>
            <a:off x="311568" y="3048020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7332BD-B7DE-0F0B-C514-0993B4DA1D59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54BBC7E-8E98-0DBF-3765-F0F001A46BC3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825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아이디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비밀번호 입력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자동 로그인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체크바</a:t>
            </a: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회원가입창으로 이동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아이디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비밀번호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찾기창으로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이동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외부 포털사이트 계정으로 로그인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메인페이지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로그인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0752C75-5C3B-7E0E-FD15-ABB6F6FD8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20" t="14910" r="28940" b="34630"/>
          <a:stretch>
            <a:fillRect/>
          </a:stretch>
        </p:blipFill>
        <p:spPr>
          <a:xfrm>
            <a:off x="925210" y="1897749"/>
            <a:ext cx="3461368" cy="357821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2672BE-CE09-4A7D-B007-86C87F618998}"/>
              </a:ext>
            </a:extLst>
          </p:cNvPr>
          <p:cNvSpPr/>
          <p:nvPr/>
        </p:nvSpPr>
        <p:spPr>
          <a:xfrm flipV="1">
            <a:off x="1506186" y="2940633"/>
            <a:ext cx="1658117" cy="61407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폭발: 8pt 27">
            <a:extLst>
              <a:ext uri="{FF2B5EF4-FFF2-40B4-BE49-F238E27FC236}">
                <a16:creationId xmlns:a16="http://schemas.microsoft.com/office/drawing/2014/main" id="{C4B195CA-AF78-415B-61F2-6BBE477E0FB9}"/>
              </a:ext>
            </a:extLst>
          </p:cNvPr>
          <p:cNvSpPr/>
          <p:nvPr/>
        </p:nvSpPr>
        <p:spPr>
          <a:xfrm>
            <a:off x="1261501" y="2722245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8EF4C7-2EE0-4BCC-67E7-054FFE16448F}"/>
              </a:ext>
            </a:extLst>
          </p:cNvPr>
          <p:cNvSpPr/>
          <p:nvPr/>
        </p:nvSpPr>
        <p:spPr>
          <a:xfrm flipV="1">
            <a:off x="1506187" y="3594222"/>
            <a:ext cx="996382" cy="17887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F80FA7-3F38-6B8E-817F-44E4E1D1539E}"/>
              </a:ext>
            </a:extLst>
          </p:cNvPr>
          <p:cNvSpPr/>
          <p:nvPr/>
        </p:nvSpPr>
        <p:spPr>
          <a:xfrm flipV="1">
            <a:off x="1508040" y="3846870"/>
            <a:ext cx="489202" cy="17887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149C49-5ABA-28D8-4D84-F5FA045495F0}"/>
              </a:ext>
            </a:extLst>
          </p:cNvPr>
          <p:cNvSpPr/>
          <p:nvPr/>
        </p:nvSpPr>
        <p:spPr>
          <a:xfrm flipV="1">
            <a:off x="1496892" y="4108020"/>
            <a:ext cx="2329149" cy="9389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554F91-2E05-E153-F4F6-F70418E97B99}"/>
              </a:ext>
            </a:extLst>
          </p:cNvPr>
          <p:cNvSpPr/>
          <p:nvPr/>
        </p:nvSpPr>
        <p:spPr>
          <a:xfrm flipV="1">
            <a:off x="2288330" y="3839452"/>
            <a:ext cx="1537710" cy="17887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폭발: 8pt 39">
            <a:extLst>
              <a:ext uri="{FF2B5EF4-FFF2-40B4-BE49-F238E27FC236}">
                <a16:creationId xmlns:a16="http://schemas.microsoft.com/office/drawing/2014/main" id="{CA2ED663-2BF2-DECD-F79F-0916AA601388}"/>
              </a:ext>
            </a:extLst>
          </p:cNvPr>
          <p:cNvSpPr/>
          <p:nvPr/>
        </p:nvSpPr>
        <p:spPr>
          <a:xfrm>
            <a:off x="1230195" y="3491210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1" name="폭발: 8pt 40">
            <a:extLst>
              <a:ext uri="{FF2B5EF4-FFF2-40B4-BE49-F238E27FC236}">
                <a16:creationId xmlns:a16="http://schemas.microsoft.com/office/drawing/2014/main" id="{BA54FB52-CFE7-6A37-2F6C-72C770F5B2B1}"/>
              </a:ext>
            </a:extLst>
          </p:cNvPr>
          <p:cNvSpPr/>
          <p:nvPr/>
        </p:nvSpPr>
        <p:spPr>
          <a:xfrm>
            <a:off x="1223649" y="3752770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2" name="폭발: 8pt 41">
            <a:extLst>
              <a:ext uri="{FF2B5EF4-FFF2-40B4-BE49-F238E27FC236}">
                <a16:creationId xmlns:a16="http://schemas.microsoft.com/office/drawing/2014/main" id="{8B92B099-4FE5-2510-95DD-ADD172057886}"/>
              </a:ext>
            </a:extLst>
          </p:cNvPr>
          <p:cNvSpPr/>
          <p:nvPr/>
        </p:nvSpPr>
        <p:spPr>
          <a:xfrm>
            <a:off x="1999925" y="3754765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4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3" name="폭발: 8pt 42">
            <a:extLst>
              <a:ext uri="{FF2B5EF4-FFF2-40B4-BE49-F238E27FC236}">
                <a16:creationId xmlns:a16="http://schemas.microsoft.com/office/drawing/2014/main" id="{821F9BFD-BA51-8E78-12D1-BF5C39C6279C}"/>
              </a:ext>
            </a:extLst>
          </p:cNvPr>
          <p:cNvSpPr/>
          <p:nvPr/>
        </p:nvSpPr>
        <p:spPr>
          <a:xfrm>
            <a:off x="1230195" y="4275482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5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562D800-9FA6-721A-70B8-D41DA9339532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068594-4137-9564-8D02-113777514261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7F8E68D-89EC-6C11-DD41-AEDC3160D8D9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ADE2084-53BE-C163-1CD0-04D9CD6F6AD9}"/>
              </a:ext>
            </a:extLst>
          </p:cNvPr>
          <p:cNvCxnSpPr/>
          <p:nvPr/>
        </p:nvCxnSpPr>
        <p:spPr>
          <a:xfrm>
            <a:off x="1102521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29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로고 클릭 시 홈 화면으로 이동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회원가입 정보 입력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아이디 중복확인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 시 입력한 전화번호로 인증번호 발송 및 인증번호 확인 버튼으로 변경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클릭 시 주소검색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팝업창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열림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이전 페이지로 이동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가입 후 로그인 페이지로 이동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575525" y="1610686"/>
            <a:ext cx="1942839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메인페이지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회원가입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6C1013-4240-550F-006E-3F4D2BEA8E52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A25510-B575-B74F-2D11-0340CBD68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60" t="5000" r="25600" b="26670"/>
          <a:stretch>
            <a:fillRect/>
          </a:stretch>
        </p:blipFill>
        <p:spPr>
          <a:xfrm>
            <a:off x="718273" y="1432972"/>
            <a:ext cx="3671999" cy="442765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2672BE-CE09-4A7D-B007-86C87F618998}"/>
              </a:ext>
            </a:extLst>
          </p:cNvPr>
          <p:cNvSpPr/>
          <p:nvPr/>
        </p:nvSpPr>
        <p:spPr>
          <a:xfrm flipV="1">
            <a:off x="1879675" y="1432972"/>
            <a:ext cx="1320725" cy="54477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폭발: 8pt 27">
            <a:extLst>
              <a:ext uri="{FF2B5EF4-FFF2-40B4-BE49-F238E27FC236}">
                <a16:creationId xmlns:a16="http://schemas.microsoft.com/office/drawing/2014/main" id="{C4B195CA-AF78-415B-61F2-6BBE477E0FB9}"/>
              </a:ext>
            </a:extLst>
          </p:cNvPr>
          <p:cNvSpPr/>
          <p:nvPr/>
        </p:nvSpPr>
        <p:spPr>
          <a:xfrm>
            <a:off x="1713947" y="1270906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AFCA9B-B29D-118D-3258-30B5F65FCEF5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8C0F6C2-D567-03EA-FD88-041F9D23030D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F668F05-AF8C-1D1C-05E7-AA298E93B909}"/>
              </a:ext>
            </a:extLst>
          </p:cNvPr>
          <p:cNvCxnSpPr/>
          <p:nvPr/>
        </p:nvCxnSpPr>
        <p:spPr>
          <a:xfrm>
            <a:off x="1102521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F263BB-E37F-F8B6-2ABC-60678206C9E9}"/>
              </a:ext>
            </a:extLst>
          </p:cNvPr>
          <p:cNvSpPr/>
          <p:nvPr/>
        </p:nvSpPr>
        <p:spPr>
          <a:xfrm flipV="1">
            <a:off x="1056395" y="2578996"/>
            <a:ext cx="3028044" cy="267880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39781B-4ABD-D9D2-E339-ACD5AE64B62C}"/>
              </a:ext>
            </a:extLst>
          </p:cNvPr>
          <p:cNvSpPr/>
          <p:nvPr/>
        </p:nvSpPr>
        <p:spPr>
          <a:xfrm flipV="1">
            <a:off x="3493405" y="2636602"/>
            <a:ext cx="469587" cy="24527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CFFE83-134E-182A-71AA-38ACB6BC8245}"/>
              </a:ext>
            </a:extLst>
          </p:cNvPr>
          <p:cNvSpPr/>
          <p:nvPr/>
        </p:nvSpPr>
        <p:spPr>
          <a:xfrm flipV="1">
            <a:off x="3272130" y="4100444"/>
            <a:ext cx="687523" cy="24527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9409F9E-3AD9-672A-2010-0C6D97DB95AD}"/>
              </a:ext>
            </a:extLst>
          </p:cNvPr>
          <p:cNvSpPr/>
          <p:nvPr/>
        </p:nvSpPr>
        <p:spPr>
          <a:xfrm flipV="1">
            <a:off x="3506718" y="4409255"/>
            <a:ext cx="426897" cy="24527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F33C14E-3FDC-C0D4-65EA-EBDBC03B2A41}"/>
              </a:ext>
            </a:extLst>
          </p:cNvPr>
          <p:cNvSpPr/>
          <p:nvPr/>
        </p:nvSpPr>
        <p:spPr>
          <a:xfrm flipV="1">
            <a:off x="2009307" y="5312604"/>
            <a:ext cx="525014" cy="2865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3818E40-C8CF-70BE-D41D-D694F5170C35}"/>
              </a:ext>
            </a:extLst>
          </p:cNvPr>
          <p:cNvSpPr/>
          <p:nvPr/>
        </p:nvSpPr>
        <p:spPr>
          <a:xfrm flipV="1">
            <a:off x="2594844" y="5308591"/>
            <a:ext cx="525014" cy="2865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폭발: 8pt 51">
            <a:extLst>
              <a:ext uri="{FF2B5EF4-FFF2-40B4-BE49-F238E27FC236}">
                <a16:creationId xmlns:a16="http://schemas.microsoft.com/office/drawing/2014/main" id="{1814EBA6-2C2A-74EC-EEE1-80A195B42BCE}"/>
              </a:ext>
            </a:extLst>
          </p:cNvPr>
          <p:cNvSpPr/>
          <p:nvPr/>
        </p:nvSpPr>
        <p:spPr>
          <a:xfrm>
            <a:off x="890667" y="2379824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3" name="폭발: 8pt 52">
            <a:extLst>
              <a:ext uri="{FF2B5EF4-FFF2-40B4-BE49-F238E27FC236}">
                <a16:creationId xmlns:a16="http://schemas.microsoft.com/office/drawing/2014/main" id="{BE422955-906B-51DC-C3C0-C1AF8FBB12A9}"/>
              </a:ext>
            </a:extLst>
          </p:cNvPr>
          <p:cNvSpPr/>
          <p:nvPr/>
        </p:nvSpPr>
        <p:spPr>
          <a:xfrm>
            <a:off x="3889684" y="2567611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4" name="폭발: 8pt 53">
            <a:extLst>
              <a:ext uri="{FF2B5EF4-FFF2-40B4-BE49-F238E27FC236}">
                <a16:creationId xmlns:a16="http://schemas.microsoft.com/office/drawing/2014/main" id="{76E44853-7CA4-4D20-4580-4D034DE39C15}"/>
              </a:ext>
            </a:extLst>
          </p:cNvPr>
          <p:cNvSpPr/>
          <p:nvPr/>
        </p:nvSpPr>
        <p:spPr>
          <a:xfrm>
            <a:off x="3889684" y="4007173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4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5" name="폭발: 8pt 54">
            <a:extLst>
              <a:ext uri="{FF2B5EF4-FFF2-40B4-BE49-F238E27FC236}">
                <a16:creationId xmlns:a16="http://schemas.microsoft.com/office/drawing/2014/main" id="{1935345C-CD92-80EF-593C-55026AAC923B}"/>
              </a:ext>
            </a:extLst>
          </p:cNvPr>
          <p:cNvSpPr/>
          <p:nvPr/>
        </p:nvSpPr>
        <p:spPr>
          <a:xfrm>
            <a:off x="3889285" y="4345716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5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6" name="폭발: 8pt 55">
            <a:extLst>
              <a:ext uri="{FF2B5EF4-FFF2-40B4-BE49-F238E27FC236}">
                <a16:creationId xmlns:a16="http://schemas.microsoft.com/office/drawing/2014/main" id="{4E424962-7DE8-BE48-EC09-92C53C54DD7E}"/>
              </a:ext>
            </a:extLst>
          </p:cNvPr>
          <p:cNvSpPr/>
          <p:nvPr/>
        </p:nvSpPr>
        <p:spPr>
          <a:xfrm>
            <a:off x="1760715" y="5298570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6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7" name="폭발: 8pt 56">
            <a:extLst>
              <a:ext uri="{FF2B5EF4-FFF2-40B4-BE49-F238E27FC236}">
                <a16:creationId xmlns:a16="http://schemas.microsoft.com/office/drawing/2014/main" id="{FD050A03-DD1D-40C7-3269-A861AA86E59E}"/>
              </a:ext>
            </a:extLst>
          </p:cNvPr>
          <p:cNvSpPr/>
          <p:nvPr/>
        </p:nvSpPr>
        <p:spPr>
          <a:xfrm>
            <a:off x="3106402" y="5319709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7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36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4B2EA6-493B-495C-BFAE-76CC07DEB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7392" y="337095"/>
            <a:ext cx="8494777" cy="6229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3FCF951-C9B7-BE5A-BC25-368977899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2" y="1419114"/>
            <a:ext cx="3829098" cy="4250826"/>
          </a:xfrm>
          <a:prstGeom prst="rect">
            <a:avLst/>
          </a:prstGeom>
        </p:spPr>
      </p:pic>
      <p:sp>
        <p:nvSpPr>
          <p:cNvPr id="38" name="사각형: 모서리가 접힌 도형 3">
            <a:extLst>
              <a:ext uri="{FF2B5EF4-FFF2-40B4-BE49-F238E27FC236}">
                <a16:creationId xmlns:a16="http://schemas.microsoft.com/office/drawing/2014/main" id="{4F494AF5-6815-168C-2FEE-3CCED5786914}"/>
              </a:ext>
            </a:extLst>
          </p:cNvPr>
          <p:cNvSpPr/>
          <p:nvPr/>
        </p:nvSpPr>
        <p:spPr>
          <a:xfrm>
            <a:off x="4775072" y="1419114"/>
            <a:ext cx="3543744" cy="4250826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키워드 입력 수 버튼을 통해 검색기능 지원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57175" indent="-257175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별 아이콘 클릭 시 해당 카테고리에 해당하는 물품들을 최근 등록 순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인기 순으로 나열하여 노출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D3ECFA-4BBA-1938-70BC-ED550D95CB69}"/>
              </a:ext>
            </a:extLst>
          </p:cNvPr>
          <p:cNvSpPr/>
          <p:nvPr/>
        </p:nvSpPr>
        <p:spPr>
          <a:xfrm>
            <a:off x="5663836" y="1610686"/>
            <a:ext cx="1766217" cy="327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 </a:t>
            </a:r>
            <a:r>
              <a:rPr lang="en-US" altLang="ko-KR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endParaRPr lang="ko-KR" altLang="en-US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5BBB5B-B30F-69A7-5C68-094530880078}"/>
              </a:ext>
            </a:extLst>
          </p:cNvPr>
          <p:cNvSpPr/>
          <p:nvPr/>
        </p:nvSpPr>
        <p:spPr>
          <a:xfrm>
            <a:off x="1921606" y="2006600"/>
            <a:ext cx="1455383" cy="26817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폭발: 8pt 6">
            <a:extLst>
              <a:ext uri="{FF2B5EF4-FFF2-40B4-BE49-F238E27FC236}">
                <a16:creationId xmlns:a16="http://schemas.microsoft.com/office/drawing/2014/main" id="{F38D476D-9E1D-DA72-E014-47A5E9067CDD}"/>
              </a:ext>
            </a:extLst>
          </p:cNvPr>
          <p:cNvSpPr/>
          <p:nvPr/>
        </p:nvSpPr>
        <p:spPr>
          <a:xfrm>
            <a:off x="1707870" y="1857257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729F4F-644B-1E58-89E0-680A20D72495}"/>
              </a:ext>
            </a:extLst>
          </p:cNvPr>
          <p:cNvSpPr/>
          <p:nvPr/>
        </p:nvSpPr>
        <p:spPr>
          <a:xfrm>
            <a:off x="1145906" y="2424121"/>
            <a:ext cx="3165813" cy="23408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폭발: 8pt 41">
            <a:extLst>
              <a:ext uri="{FF2B5EF4-FFF2-40B4-BE49-F238E27FC236}">
                <a16:creationId xmlns:a16="http://schemas.microsoft.com/office/drawing/2014/main" id="{B9AEE00E-4968-369C-96D9-5A269374BA43}"/>
              </a:ext>
            </a:extLst>
          </p:cNvPr>
          <p:cNvSpPr/>
          <p:nvPr/>
        </p:nvSpPr>
        <p:spPr>
          <a:xfrm>
            <a:off x="1002104" y="2274777"/>
            <a:ext cx="331456" cy="375575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1200" dirty="0">
              <a:solidFill>
                <a:srgbClr val="C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84583" y="229743"/>
            <a:ext cx="790086" cy="959249"/>
            <a:chOff x="6044135" y="1208949"/>
            <a:chExt cx="1156765" cy="1404436"/>
          </a:xfrm>
        </p:grpSpPr>
        <p:sp>
          <p:nvSpPr>
            <p:cNvPr id="20" name="이등변 삼각형 19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252818-210C-1280-5FCA-54AEBB2438D5}"/>
              </a:ext>
            </a:extLst>
          </p:cNvPr>
          <p:cNvSpPr/>
          <p:nvPr/>
        </p:nvSpPr>
        <p:spPr>
          <a:xfrm>
            <a:off x="1145906" y="850031"/>
            <a:ext cx="7172910" cy="251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메인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</a:t>
            </a:r>
            <a:r>
              <a:rPr lang="ko-KR" altLang="en-US" sz="1200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상품검색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   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상품등록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고객센터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	                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나의경매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B6C8822-870F-B0DC-D977-D117567873FF}"/>
              </a:ext>
            </a:extLst>
          </p:cNvPr>
          <p:cNvCxnSpPr/>
          <p:nvPr/>
        </p:nvCxnSpPr>
        <p:spPr>
          <a:xfrm>
            <a:off x="2401929" y="1136830"/>
            <a:ext cx="640446" cy="0"/>
          </a:xfrm>
          <a:prstGeom prst="line">
            <a:avLst/>
          </a:prstGeom>
          <a:ln w="12700">
            <a:solidFill>
              <a:schemeClr val="accent3">
                <a:lumMod val="75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C19129-2537-F2C7-BC9D-B5A8F09C1821}"/>
              </a:ext>
            </a:extLst>
          </p:cNvPr>
          <p:cNvSpPr/>
          <p:nvPr/>
        </p:nvSpPr>
        <p:spPr>
          <a:xfrm>
            <a:off x="1526507" y="429327"/>
            <a:ext cx="2372166" cy="39871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2. UI </a:t>
            </a:r>
            <a:r>
              <a:rPr lang="ko-KR" altLang="en-US" b="1" dirty="0">
                <a:solidFill>
                  <a:srgbClr val="00206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257829-134A-F15B-EE64-B8F8AA07D715}"/>
              </a:ext>
            </a:extLst>
          </p:cNvPr>
          <p:cNvSpPr/>
          <p:nvPr/>
        </p:nvSpPr>
        <p:spPr>
          <a:xfrm>
            <a:off x="1256190" y="504665"/>
            <a:ext cx="232884" cy="25167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algn="l">
              <a:buAutoNum type="arabicPeriod"/>
            </a:pP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215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marL="257175" indent="-257175" algn="l">
          <a:buAutoNum type="arabicPeriod"/>
          <a:defRPr sz="1800" dirty="0">
            <a:latin typeface="LG스마트체 Regular" panose="020B0600000101010101" pitchFamily="50" charset="-127"/>
            <a:ea typeface="LG스마트체 Regular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</TotalTime>
  <Words>1388</Words>
  <Application>Microsoft Office PowerPoint</Application>
  <PresentationFormat>화면 슬라이드 쇼(4:3)</PresentationFormat>
  <Paragraphs>322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Wingdings</vt:lpstr>
      <vt:lpstr>Arial</vt:lpstr>
      <vt:lpstr>LG스마트체 Regular</vt:lpstr>
      <vt:lpstr>Calibri</vt:lpstr>
      <vt:lpstr>LG스마트체 Bold</vt:lpstr>
      <vt:lpstr>KT&amp;G 상상본문 M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Kim Kwangmin</cp:lastModifiedBy>
  <cp:revision>45</cp:revision>
  <dcterms:created xsi:type="dcterms:W3CDTF">2022-05-27T01:58:50Z</dcterms:created>
  <dcterms:modified xsi:type="dcterms:W3CDTF">2022-06-01T07:52:15Z</dcterms:modified>
</cp:coreProperties>
</file>